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6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91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4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2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9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8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8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9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8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amino de campo a lo largo de la ladera de las montañas">
            <a:extLst>
              <a:ext uri="{FF2B5EF4-FFF2-40B4-BE49-F238E27FC236}">
                <a16:creationId xmlns:a16="http://schemas.microsoft.com/office/drawing/2014/main" id="{4A6027BF-6AF5-ACBA-D0A4-9B2596B56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4" b="8033"/>
          <a:stretch/>
        </p:blipFill>
        <p:spPr>
          <a:xfrm>
            <a:off x="0" y="-7938"/>
            <a:ext cx="12191982" cy="685911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CCF3C0-19E0-5020-C463-88967DE0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8" y="2838734"/>
            <a:ext cx="8625385" cy="2729554"/>
          </a:xfrm>
        </p:spPr>
        <p:txBody>
          <a:bodyPr>
            <a:normAutofit/>
          </a:bodyPr>
          <a:lstStyle/>
          <a:p>
            <a:r>
              <a:rPr lang="es-ES" sz="4000" dirty="0">
                <a:solidFill>
                  <a:srgbClr val="FFFFFF"/>
                </a:solidFill>
              </a:rPr>
              <a:t>Ruta `La Canaleja´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7E20BF-5451-125E-C837-4559CAA49E7F}"/>
              </a:ext>
            </a:extLst>
          </p:cNvPr>
          <p:cNvSpPr txBox="1"/>
          <p:nvPr/>
        </p:nvSpPr>
        <p:spPr>
          <a:xfrm>
            <a:off x="9700591" y="225287"/>
            <a:ext cx="2266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lgerian" panose="04020705040A02060702" pitchFamily="82" charset="0"/>
              </a:rPr>
              <a:t>Carlos Valdés</a:t>
            </a:r>
          </a:p>
          <a:p>
            <a:r>
              <a:rPr lang="es-ES" dirty="0">
                <a:solidFill>
                  <a:schemeClr val="bg1"/>
                </a:solidFill>
                <a:latin typeface="Algerian" panose="04020705040A02060702" pitchFamily="82" charset="0"/>
              </a:rPr>
              <a:t> 1º Bach C</a:t>
            </a:r>
          </a:p>
          <a:p>
            <a:r>
              <a:rPr lang="es-ES" dirty="0">
                <a:solidFill>
                  <a:schemeClr val="bg1"/>
                </a:solidFill>
                <a:latin typeface="Algerian" panose="04020705040A02060702" pitchFamily="82" charset="0"/>
              </a:rPr>
              <a:t>IES </a:t>
            </a:r>
            <a:r>
              <a:rPr lang="es-ES" dirty="0" err="1">
                <a:solidFill>
                  <a:schemeClr val="bg1"/>
                </a:solidFill>
                <a:latin typeface="Algerian" panose="04020705040A02060702" pitchFamily="82" charset="0"/>
              </a:rPr>
              <a:t>NueveValles</a:t>
            </a:r>
            <a:endParaRPr lang="es-ES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s-ES" dirty="0">
                <a:solidFill>
                  <a:schemeClr val="bg1"/>
                </a:solidFill>
                <a:latin typeface="Algerian" panose="04020705040A02060702" pitchFamily="82" charset="0"/>
              </a:rPr>
              <a:t>25/11/2022</a:t>
            </a:r>
          </a:p>
        </p:txBody>
      </p:sp>
    </p:spTree>
    <p:extLst>
      <p:ext uri="{BB962C8B-B14F-4D97-AF65-F5344CB8AC3E}">
        <p14:creationId xmlns:p14="http://schemas.microsoft.com/office/powerpoint/2010/main" val="2309153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05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5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6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7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8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9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0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1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116" name="Rectangle 2115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63A0A46-4A4B-23E9-6C88-7B80044AC260}"/>
              </a:ext>
            </a:extLst>
          </p:cNvPr>
          <p:cNvSpPr txBox="1"/>
          <p:nvPr/>
        </p:nvSpPr>
        <p:spPr>
          <a:xfrm>
            <a:off x="1011910" y="1937624"/>
            <a:ext cx="5256287" cy="3078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Los pueblos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por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los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que se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transitará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en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la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ruta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serán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Santillana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del Mar y </a:t>
            </a:r>
            <a:r>
              <a:rPr lang="en-U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Oreña</a:t>
            </a:r>
            <a:r>
              <a:rPr lang="en-U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.</a:t>
            </a:r>
          </a:p>
        </p:txBody>
      </p:sp>
      <p:pic>
        <p:nvPicPr>
          <p:cNvPr id="2052" name="Picture 4" descr="Mapa satélite de Oreña, como llegar y plano">
            <a:extLst>
              <a:ext uri="{FF2B5EF4-FFF2-40B4-BE49-F238E27FC236}">
                <a16:creationId xmlns:a16="http://schemas.microsoft.com/office/drawing/2014/main" id="{7804D01C-FF01-783B-26E6-0A763EC61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296"/>
          <a:stretch/>
        </p:blipFill>
        <p:spPr bwMode="auto">
          <a:xfrm>
            <a:off x="7509232" y="10"/>
            <a:ext cx="4682768" cy="34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▷ CALLEJERO DE SANTILLANA DEL MAR | MAPA y PLANO">
            <a:extLst>
              <a:ext uri="{FF2B5EF4-FFF2-40B4-BE49-F238E27FC236}">
                <a16:creationId xmlns:a16="http://schemas.microsoft.com/office/drawing/2014/main" id="{57DC5A9C-89DF-E3E3-3F84-6AAADC17C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" r="-1" b="-1"/>
          <a:stretch/>
        </p:blipFill>
        <p:spPr bwMode="auto">
          <a:xfrm>
            <a:off x="7509232" y="3409370"/>
            <a:ext cx="4682768" cy="34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2AFC3F19-466C-4D6A-84E4-9A043EC0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25022" y="-2139"/>
            <a:ext cx="598291" cy="6858422"/>
            <a:chOff x="4812629" y="-1"/>
            <a:chExt cx="598291" cy="6858422"/>
          </a:xfrm>
        </p:grpSpPr>
        <p:sp>
          <p:nvSpPr>
            <p:cNvPr id="2119" name="Freeform 6">
              <a:extLst>
                <a:ext uri="{FF2B5EF4-FFF2-40B4-BE49-F238E27FC236}">
                  <a16:creationId xmlns:a16="http://schemas.microsoft.com/office/drawing/2014/main" id="{F1082C2A-4D79-4D7F-9046-834D2F0E3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94661" y="272871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" name="Freeform 105">
              <a:extLst>
                <a:ext uri="{FF2B5EF4-FFF2-40B4-BE49-F238E27FC236}">
                  <a16:creationId xmlns:a16="http://schemas.microsoft.com/office/drawing/2014/main" id="{56A80F4E-3259-4B05-BE6F-C4F58F290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18069" y="478302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1" name="Freeform 106">
              <a:extLst>
                <a:ext uri="{FF2B5EF4-FFF2-40B4-BE49-F238E27FC236}">
                  <a16:creationId xmlns:a16="http://schemas.microsoft.com/office/drawing/2014/main" id="{253EE9B1-51A4-4DD8-ACA1-967EBBCA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34636" y="617182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2" name="Freeform 107">
              <a:extLst>
                <a:ext uri="{FF2B5EF4-FFF2-40B4-BE49-F238E27FC236}">
                  <a16:creationId xmlns:a16="http://schemas.microsoft.com/office/drawing/2014/main" id="{C85B77A8-6E8B-4713-8FF2-F551E910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93838" y="454195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3" name="Freeform 108">
              <a:extLst>
                <a:ext uri="{FF2B5EF4-FFF2-40B4-BE49-F238E27FC236}">
                  <a16:creationId xmlns:a16="http://schemas.microsoft.com/office/drawing/2014/main" id="{BDB134A4-D4B8-4992-8C17-D315C7E41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50256" y="5568511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4" name="Freeform 109">
              <a:extLst>
                <a:ext uri="{FF2B5EF4-FFF2-40B4-BE49-F238E27FC236}">
                  <a16:creationId xmlns:a16="http://schemas.microsoft.com/office/drawing/2014/main" id="{5F3F8181-D560-449A-9B7A-05F74A4A4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34272" y="507289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5" name="Freeform 110">
              <a:extLst>
                <a:ext uri="{FF2B5EF4-FFF2-40B4-BE49-F238E27FC236}">
                  <a16:creationId xmlns:a16="http://schemas.microsoft.com/office/drawing/2014/main" id="{57471DC9-A514-40CC-8D94-8D3DCAE1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64001" y="6402527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6" name="Freeform 111">
              <a:extLst>
                <a:ext uri="{FF2B5EF4-FFF2-40B4-BE49-F238E27FC236}">
                  <a16:creationId xmlns:a16="http://schemas.microsoft.com/office/drawing/2014/main" id="{E73C890F-4028-427C-BE95-2D572E3F2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59257" y="534195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7" name="Freeform 112">
              <a:extLst>
                <a:ext uri="{FF2B5EF4-FFF2-40B4-BE49-F238E27FC236}">
                  <a16:creationId xmlns:a16="http://schemas.microsoft.com/office/drawing/2014/main" id="{385C9DEA-9A25-4518-BEB3-9EC88FC6E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794501" y="59615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8" name="Freeform 122">
              <a:extLst>
                <a:ext uri="{FF2B5EF4-FFF2-40B4-BE49-F238E27FC236}">
                  <a16:creationId xmlns:a16="http://schemas.microsoft.com/office/drawing/2014/main" id="{81557F6D-EE82-4B04-9044-E3BD07F6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47892" y="5181433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9" name="Freeform 123">
              <a:extLst>
                <a:ext uri="{FF2B5EF4-FFF2-40B4-BE49-F238E27FC236}">
                  <a16:creationId xmlns:a16="http://schemas.microsoft.com/office/drawing/2014/main" id="{81F6CBF4-88D1-4CDC-9F70-363657782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16764" y="6550524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0" name="Freeform 130">
              <a:extLst>
                <a:ext uri="{FF2B5EF4-FFF2-40B4-BE49-F238E27FC236}">
                  <a16:creationId xmlns:a16="http://schemas.microsoft.com/office/drawing/2014/main" id="{AC72EF6B-21CF-40B9-9F13-F71AB90A6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099069" y="6270875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1" name="Freeform 131">
              <a:extLst>
                <a:ext uri="{FF2B5EF4-FFF2-40B4-BE49-F238E27FC236}">
                  <a16:creationId xmlns:a16="http://schemas.microsoft.com/office/drawing/2014/main" id="{B42A90BB-48B3-4FB0-9DB0-8CA6C6BDC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52766" y="571281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2" name="Freeform 132">
              <a:extLst>
                <a:ext uri="{FF2B5EF4-FFF2-40B4-BE49-F238E27FC236}">
                  <a16:creationId xmlns:a16="http://schemas.microsoft.com/office/drawing/2014/main" id="{F56CFBBA-D05C-4324-9A52-A0D33C55D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80334" y="487944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3" name="Freeform 134">
              <a:extLst>
                <a:ext uri="{FF2B5EF4-FFF2-40B4-BE49-F238E27FC236}">
                  <a16:creationId xmlns:a16="http://schemas.microsoft.com/office/drawing/2014/main" id="{DBF60E0F-BF2B-4A2B-A6F4-63B013F69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12148" y="4660845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4" name="Freeform 135">
              <a:extLst>
                <a:ext uri="{FF2B5EF4-FFF2-40B4-BE49-F238E27FC236}">
                  <a16:creationId xmlns:a16="http://schemas.microsoft.com/office/drawing/2014/main" id="{564AAC3A-A2A7-4349-9B58-A6B1302A5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099302" y="6003317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5" name="Freeform 141">
              <a:extLst>
                <a:ext uri="{FF2B5EF4-FFF2-40B4-BE49-F238E27FC236}">
                  <a16:creationId xmlns:a16="http://schemas.microsoft.com/office/drawing/2014/main" id="{369B8550-3613-4725-9CA8-4049990AA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95565" y="5417127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6" name="Freeform 91">
              <a:extLst>
                <a:ext uri="{FF2B5EF4-FFF2-40B4-BE49-F238E27FC236}">
                  <a16:creationId xmlns:a16="http://schemas.microsoft.com/office/drawing/2014/main" id="{27CBC99B-96E8-42A1-99E5-C8D1FE05D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10317" y="4059027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7" name="Freeform 92">
              <a:extLst>
                <a:ext uri="{FF2B5EF4-FFF2-40B4-BE49-F238E27FC236}">
                  <a16:creationId xmlns:a16="http://schemas.microsoft.com/office/drawing/2014/main" id="{9F85B656-66B1-4D8B-A564-00A888F98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46628" y="429322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8" name="Freeform 93">
              <a:extLst>
                <a:ext uri="{FF2B5EF4-FFF2-40B4-BE49-F238E27FC236}">
                  <a16:creationId xmlns:a16="http://schemas.microsoft.com/office/drawing/2014/main" id="{FF8D4E44-A24F-42F2-9DAF-8480CC83F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64000" y="342996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9" name="Freeform 94">
              <a:extLst>
                <a:ext uri="{FF2B5EF4-FFF2-40B4-BE49-F238E27FC236}">
                  <a16:creationId xmlns:a16="http://schemas.microsoft.com/office/drawing/2014/main" id="{8CFADA71-6C45-44F3-8330-AC993834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56605" y="1482106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0" name="Freeform 95">
              <a:extLst>
                <a:ext uri="{FF2B5EF4-FFF2-40B4-BE49-F238E27FC236}">
                  <a16:creationId xmlns:a16="http://schemas.microsoft.com/office/drawing/2014/main" id="{C0FF3523-CD63-4BCA-8F34-9B2879F6A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00291" y="3720536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1" name="Freeform 96">
              <a:extLst>
                <a:ext uri="{FF2B5EF4-FFF2-40B4-BE49-F238E27FC236}">
                  <a16:creationId xmlns:a16="http://schemas.microsoft.com/office/drawing/2014/main" id="{31515FC1-6C0A-4D09-B1AB-32845BBC0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05661" y="317404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2" name="Freeform 97">
              <a:extLst>
                <a:ext uri="{FF2B5EF4-FFF2-40B4-BE49-F238E27FC236}">
                  <a16:creationId xmlns:a16="http://schemas.microsoft.com/office/drawing/2014/main" id="{8005A693-75CC-463B-8F9E-9C251D530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92927" y="195213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3" name="Freeform 98">
              <a:extLst>
                <a:ext uri="{FF2B5EF4-FFF2-40B4-BE49-F238E27FC236}">
                  <a16:creationId xmlns:a16="http://schemas.microsoft.com/office/drawing/2014/main" id="{C161D1F0-7FEB-4CA2-97BB-C0BC8DFAC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92978" y="251302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4" name="Freeform 99">
              <a:extLst>
                <a:ext uri="{FF2B5EF4-FFF2-40B4-BE49-F238E27FC236}">
                  <a16:creationId xmlns:a16="http://schemas.microsoft.com/office/drawing/2014/main" id="{296A083D-03FC-46C0-8010-F002F4970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78303" y="2262736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5" name="Freeform 100">
              <a:extLst>
                <a:ext uri="{FF2B5EF4-FFF2-40B4-BE49-F238E27FC236}">
                  <a16:creationId xmlns:a16="http://schemas.microsoft.com/office/drawing/2014/main" id="{F466B190-22BB-4EA8-AF26-0E56B120F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10069" y="286989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6" name="Freeform 101">
              <a:extLst>
                <a:ext uri="{FF2B5EF4-FFF2-40B4-BE49-F238E27FC236}">
                  <a16:creationId xmlns:a16="http://schemas.microsoft.com/office/drawing/2014/main" id="{EE5FE5AC-EEC6-46A2-9EC1-C4C9A7402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05605" y="167393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7" name="Freeform 102">
              <a:extLst>
                <a:ext uri="{FF2B5EF4-FFF2-40B4-BE49-F238E27FC236}">
                  <a16:creationId xmlns:a16="http://schemas.microsoft.com/office/drawing/2014/main" id="{DA0F3E8B-B7A8-448A-9BE3-49EBF85F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26311" y="101318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8" name="Freeform 103">
              <a:extLst>
                <a:ext uri="{FF2B5EF4-FFF2-40B4-BE49-F238E27FC236}">
                  <a16:creationId xmlns:a16="http://schemas.microsoft.com/office/drawing/2014/main" id="{19F42585-38C2-48FB-B92C-DA5779316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23859" y="82190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9" name="Freeform 104">
              <a:extLst>
                <a:ext uri="{FF2B5EF4-FFF2-40B4-BE49-F238E27FC236}">
                  <a16:creationId xmlns:a16="http://schemas.microsoft.com/office/drawing/2014/main" id="{352A854D-A68C-4965-B9C9-9C23B2CB1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42211" y="438810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" name="Freeform 113">
              <a:extLst>
                <a:ext uri="{FF2B5EF4-FFF2-40B4-BE49-F238E27FC236}">
                  <a16:creationId xmlns:a16="http://schemas.microsoft.com/office/drawing/2014/main" id="{DFECD35B-2552-447B-A292-8D0F249E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88211" y="199692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" name="Freeform 114">
              <a:extLst>
                <a:ext uri="{FF2B5EF4-FFF2-40B4-BE49-F238E27FC236}">
                  <a16:creationId xmlns:a16="http://schemas.microsoft.com/office/drawing/2014/main" id="{95733D75-B2F2-4E55-89BF-0BFDB8E9C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88351" y="323387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" name="Freeform 115">
              <a:extLst>
                <a:ext uri="{FF2B5EF4-FFF2-40B4-BE49-F238E27FC236}">
                  <a16:creationId xmlns:a16="http://schemas.microsoft.com/office/drawing/2014/main" id="{A8532E91-8C40-46F4-A195-4B6293C82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94064" y="257101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3" name="Freeform 117">
              <a:extLst>
                <a:ext uri="{FF2B5EF4-FFF2-40B4-BE49-F238E27FC236}">
                  <a16:creationId xmlns:a16="http://schemas.microsoft.com/office/drawing/2014/main" id="{80FBAAFB-D0BF-4CC0-A8A0-327111D69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005862" y="87533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4" name="Freeform 118">
              <a:extLst>
                <a:ext uri="{FF2B5EF4-FFF2-40B4-BE49-F238E27FC236}">
                  <a16:creationId xmlns:a16="http://schemas.microsoft.com/office/drawing/2014/main" id="{17427D1C-FBBE-44CE-B63C-D1461625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92382" y="207072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5" name="Freeform 119">
              <a:extLst>
                <a:ext uri="{FF2B5EF4-FFF2-40B4-BE49-F238E27FC236}">
                  <a16:creationId xmlns:a16="http://schemas.microsoft.com/office/drawing/2014/main" id="{1DFE69EF-0053-4139-B9CE-C2188E876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62217" y="36494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6" name="Freeform 120">
              <a:extLst>
                <a:ext uri="{FF2B5EF4-FFF2-40B4-BE49-F238E27FC236}">
                  <a16:creationId xmlns:a16="http://schemas.microsoft.com/office/drawing/2014/main" id="{C34FB669-E505-4888-A25B-651B8E459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195988" y="293210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7" name="Freeform 121">
              <a:extLst>
                <a:ext uri="{FF2B5EF4-FFF2-40B4-BE49-F238E27FC236}">
                  <a16:creationId xmlns:a16="http://schemas.microsoft.com/office/drawing/2014/main" id="{DD6F0A9B-C9F7-4A6D-85AF-0E1359487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20864" y="3136490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8" name="Freeform 125">
              <a:extLst>
                <a:ext uri="{FF2B5EF4-FFF2-40B4-BE49-F238E27FC236}">
                  <a16:creationId xmlns:a16="http://schemas.microsoft.com/office/drawing/2014/main" id="{C7DD0E12-BEB5-4DE2-9BE4-24EA5E7A1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07177" y="443082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9" name="Freeform 126">
              <a:extLst>
                <a:ext uri="{FF2B5EF4-FFF2-40B4-BE49-F238E27FC236}">
                  <a16:creationId xmlns:a16="http://schemas.microsoft.com/office/drawing/2014/main" id="{B595ED02-8B73-4D91-A14E-CEB60BEA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17238" y="3492243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0" name="Freeform 127">
              <a:extLst>
                <a:ext uri="{FF2B5EF4-FFF2-40B4-BE49-F238E27FC236}">
                  <a16:creationId xmlns:a16="http://schemas.microsoft.com/office/drawing/2014/main" id="{19E10053-5314-4D1B-8AAF-1E19DA4D3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24327" y="252454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1" name="Freeform 128">
              <a:extLst>
                <a:ext uri="{FF2B5EF4-FFF2-40B4-BE49-F238E27FC236}">
                  <a16:creationId xmlns:a16="http://schemas.microsoft.com/office/drawing/2014/main" id="{4F5ECAE1-36F3-4FDE-BDCC-CC125C39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30284" y="4000867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2" name="Freeform 129">
              <a:extLst>
                <a:ext uri="{FF2B5EF4-FFF2-40B4-BE49-F238E27FC236}">
                  <a16:creationId xmlns:a16="http://schemas.microsoft.com/office/drawing/2014/main" id="{5D39F353-0F5E-4D11-9E96-34E538B00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37370" y="2029148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3" name="Freeform 133">
              <a:extLst>
                <a:ext uri="{FF2B5EF4-FFF2-40B4-BE49-F238E27FC236}">
                  <a16:creationId xmlns:a16="http://schemas.microsoft.com/office/drawing/2014/main" id="{DDD9E1C8-71AF-4926-BCB8-B036D928C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47176" y="223213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4" name="Freeform 136">
              <a:extLst>
                <a:ext uri="{FF2B5EF4-FFF2-40B4-BE49-F238E27FC236}">
                  <a16:creationId xmlns:a16="http://schemas.microsoft.com/office/drawing/2014/main" id="{E22D9B2D-B6AC-4E65-B4D5-34AFDAEA8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48785" y="1153671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5" name="Freeform 137">
              <a:extLst>
                <a:ext uri="{FF2B5EF4-FFF2-40B4-BE49-F238E27FC236}">
                  <a16:creationId xmlns:a16="http://schemas.microsoft.com/office/drawing/2014/main" id="{EFE3643F-555C-4FD7-8756-768000B51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64290" y="1479060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6" name="Freeform 138">
              <a:extLst>
                <a:ext uri="{FF2B5EF4-FFF2-40B4-BE49-F238E27FC236}">
                  <a16:creationId xmlns:a16="http://schemas.microsoft.com/office/drawing/2014/main" id="{69473E59-3C5E-4750-9BAC-3A1C0D086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64269" y="1743835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7" name="Freeform 139">
              <a:extLst>
                <a:ext uri="{FF2B5EF4-FFF2-40B4-BE49-F238E27FC236}">
                  <a16:creationId xmlns:a16="http://schemas.microsoft.com/office/drawing/2014/main" id="{2626020B-44A7-4F4B-B1F7-BD53D080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68230" y="2115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8" name="Freeform 140">
              <a:extLst>
                <a:ext uri="{FF2B5EF4-FFF2-40B4-BE49-F238E27FC236}">
                  <a16:creationId xmlns:a16="http://schemas.microsoft.com/office/drawing/2014/main" id="{143A16D3-373B-43A9-BEBE-9B9B107F6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72880" y="3745980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9" name="Freeform 142">
              <a:extLst>
                <a:ext uri="{FF2B5EF4-FFF2-40B4-BE49-F238E27FC236}">
                  <a16:creationId xmlns:a16="http://schemas.microsoft.com/office/drawing/2014/main" id="{476792F0-3742-47B5-9114-2E36BDEA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321425" y="2087614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0" name="Freeform 143">
              <a:extLst>
                <a:ext uri="{FF2B5EF4-FFF2-40B4-BE49-F238E27FC236}">
                  <a16:creationId xmlns:a16="http://schemas.microsoft.com/office/drawing/2014/main" id="{BBCD3A76-D3D7-4BA7-BF1E-4E81EC901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302071" y="965301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1" name="Freeform 144">
              <a:extLst>
                <a:ext uri="{FF2B5EF4-FFF2-40B4-BE49-F238E27FC236}">
                  <a16:creationId xmlns:a16="http://schemas.microsoft.com/office/drawing/2014/main" id="{5C5E7A77-44EA-4627-BD25-EBB2EFD7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94738" y="68048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2" name="Freeform 145">
              <a:extLst>
                <a:ext uri="{FF2B5EF4-FFF2-40B4-BE49-F238E27FC236}">
                  <a16:creationId xmlns:a16="http://schemas.microsoft.com/office/drawing/2014/main" id="{205E64AB-D5F8-46F2-ABE7-67FE8999A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98808" y="49248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3" name="Freeform 8">
              <a:extLst>
                <a:ext uri="{FF2B5EF4-FFF2-40B4-BE49-F238E27FC236}">
                  <a16:creationId xmlns:a16="http://schemas.microsoft.com/office/drawing/2014/main" id="{DF85A4C0-D1FF-4D3F-88F0-4CA05C3E7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62518" y="21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4" name="Freeform 8">
              <a:extLst>
                <a:ext uri="{FF2B5EF4-FFF2-40B4-BE49-F238E27FC236}">
                  <a16:creationId xmlns:a16="http://schemas.microsoft.com/office/drawing/2014/main" id="{9D7BCCBF-9EFB-4A35-94C0-827A4308C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824699" y="66727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5" name="Freeform 106">
              <a:extLst>
                <a:ext uri="{FF2B5EF4-FFF2-40B4-BE49-F238E27FC236}">
                  <a16:creationId xmlns:a16="http://schemas.microsoft.com/office/drawing/2014/main" id="{98847283-1963-4302-A885-74B1AA7C2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041905" y="674251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6" name="Freeform 120">
              <a:extLst>
                <a:ext uri="{FF2B5EF4-FFF2-40B4-BE49-F238E27FC236}">
                  <a16:creationId xmlns:a16="http://schemas.microsoft.com/office/drawing/2014/main" id="{BD3A9CCB-050B-49A9-B5DB-AA24F5773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19107" y="62673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7" name="Freeform 120">
              <a:extLst>
                <a:ext uri="{FF2B5EF4-FFF2-40B4-BE49-F238E27FC236}">
                  <a16:creationId xmlns:a16="http://schemas.microsoft.com/office/drawing/2014/main" id="{E2BCD5BF-50F2-4BCB-9EFE-ADD8FF996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27893" y="4485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8" name="Freeform 125">
              <a:extLst>
                <a:ext uri="{FF2B5EF4-FFF2-40B4-BE49-F238E27FC236}">
                  <a16:creationId xmlns:a16="http://schemas.microsoft.com/office/drawing/2014/main" id="{08DC6392-5CD6-4837-947C-D2F2E2672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5200185" y="42161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9" name="Freeform 137">
              <a:extLst>
                <a:ext uri="{FF2B5EF4-FFF2-40B4-BE49-F238E27FC236}">
                  <a16:creationId xmlns:a16="http://schemas.microsoft.com/office/drawing/2014/main" id="{E656E71C-6CD6-4529-B1BE-229CF492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4950091" y="1291429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0D100F14-5993-B113-3B8A-3081DEFAE965}"/>
              </a:ext>
            </a:extLst>
          </p:cNvPr>
          <p:cNvSpPr/>
          <p:nvPr/>
        </p:nvSpPr>
        <p:spPr>
          <a:xfrm>
            <a:off x="6724658" y="6239764"/>
            <a:ext cx="625191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Santillana de Mar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EB5ACAA-8D23-1034-68D0-E4296B7187FE}"/>
              </a:ext>
            </a:extLst>
          </p:cNvPr>
          <p:cNvSpPr/>
          <p:nvPr/>
        </p:nvSpPr>
        <p:spPr>
          <a:xfrm>
            <a:off x="9241451" y="2809119"/>
            <a:ext cx="14195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</a:t>
            </a:r>
            <a:r>
              <a:rPr lang="es-E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reña</a:t>
            </a:r>
            <a:endParaRPr lang="es-E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286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5A70D7C-DB41-1F7F-2B7F-C463C09BC4CC}"/>
              </a:ext>
            </a:extLst>
          </p:cNvPr>
          <p:cNvSpPr txBox="1"/>
          <p:nvPr/>
        </p:nvSpPr>
        <p:spPr>
          <a:xfrm>
            <a:off x="475550" y="939264"/>
            <a:ext cx="6773389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39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El punto de salida será el zoo de Santillana del Mar al que podrás llegar hasta él en coche o en bici.</a:t>
            </a:r>
          </a:p>
        </p:txBody>
      </p:sp>
      <p:pic>
        <p:nvPicPr>
          <p:cNvPr id="3074" name="Picture 2" descr="Picadero en oreña, Cantabria, Spain - La canaleja - MisPicaderos">
            <a:extLst>
              <a:ext uri="{FF2B5EF4-FFF2-40B4-BE49-F238E27FC236}">
                <a16:creationId xmlns:a16="http://schemas.microsoft.com/office/drawing/2014/main" id="{47BF28AA-2A58-DFA6-C57C-3C688A04A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03" y="3841350"/>
            <a:ext cx="287222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230A68-6556-3B2A-B21E-1D660932DED5}"/>
              </a:ext>
            </a:extLst>
          </p:cNvPr>
          <p:cNvSpPr txBox="1"/>
          <p:nvPr/>
        </p:nvSpPr>
        <p:spPr>
          <a:xfrm>
            <a:off x="575705" y="4202037"/>
            <a:ext cx="657307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40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El punto de llegada será `La Canaleja´ situada en </a:t>
            </a:r>
            <a:r>
              <a:rPr lang="es-ES" sz="40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Oreña</a:t>
            </a:r>
            <a:endParaRPr lang="es-ES" sz="4000" dirty="0">
              <a:solidFill>
                <a:schemeClr val="tx2"/>
              </a:solidFill>
              <a:latin typeface="Cooper Black" panose="0208090404030B020404" pitchFamily="18" charset="0"/>
              <a:ea typeface="+mj-ea"/>
              <a:cs typeface="+mj-cs"/>
            </a:endParaRPr>
          </a:p>
          <a:p>
            <a:endParaRPr lang="es-ES" dirty="0"/>
          </a:p>
        </p:txBody>
      </p:sp>
      <p:pic>
        <p:nvPicPr>
          <p:cNvPr id="3076" name="Picture 4" descr="Zoo Santillana del Mar">
            <a:extLst>
              <a:ext uri="{FF2B5EF4-FFF2-40B4-BE49-F238E27FC236}">
                <a16:creationId xmlns:a16="http://schemas.microsoft.com/office/drawing/2014/main" id="{61EC2B5F-A844-FCBA-7430-360EFFB8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03" y="994164"/>
            <a:ext cx="2872229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4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2ED0F6-6F07-F0BD-71B6-FE8C7369AD2B}"/>
              </a:ext>
            </a:extLst>
          </p:cNvPr>
          <p:cNvSpPr txBox="1"/>
          <p:nvPr/>
        </p:nvSpPr>
        <p:spPr>
          <a:xfrm>
            <a:off x="0" y="290157"/>
            <a:ext cx="63134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Preferiblemente para realizar esta ruta debes tener más de 16 años debido a la distancia y desnivel de ella.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9E0B8-4EC5-8FD0-DAF4-CD7A708A0228}"/>
              </a:ext>
            </a:extLst>
          </p:cNvPr>
          <p:cNvSpPr txBox="1"/>
          <p:nvPr/>
        </p:nvSpPr>
        <p:spPr>
          <a:xfrm>
            <a:off x="6313490" y="290157"/>
            <a:ext cx="50490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La distancia de la ruta es de </a:t>
            </a:r>
            <a:r>
              <a:rPr lang="es-ES" sz="2800" u="sng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6,7 km</a:t>
            </a:r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.</a:t>
            </a:r>
          </a:p>
          <a:p>
            <a:pPr algn="ctr"/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El desnivel que tiene es de </a:t>
            </a:r>
            <a:r>
              <a:rPr lang="es-ES" sz="2800" u="sng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90 m</a:t>
            </a:r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52C2EF0D-DEB7-F587-F0D6-2740BEF7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03" y="2405048"/>
            <a:ext cx="6313490" cy="40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232775-E2CC-13C9-4FB1-D0164929A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3" y="1120240"/>
            <a:ext cx="5447506" cy="393589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DC18E0-1945-011B-966F-43A9B19A7589}"/>
              </a:ext>
            </a:extLst>
          </p:cNvPr>
          <p:cNvSpPr txBox="1"/>
          <p:nvPr/>
        </p:nvSpPr>
        <p:spPr>
          <a:xfrm>
            <a:off x="318053" y="967410"/>
            <a:ext cx="5353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Será una ruta lineal donde no se llegará de nuevo al punto de partida. El tiempo estimado de duración de la ruta será de media hora.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F672A0-FAAD-333D-4A90-D5672FAA67F0}"/>
              </a:ext>
            </a:extLst>
          </p:cNvPr>
          <p:cNvSpPr txBox="1"/>
          <p:nvPr/>
        </p:nvSpPr>
        <p:spPr>
          <a:xfrm>
            <a:off x="106017" y="3429000"/>
            <a:ext cx="5777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La ruta es mixta. La dividiremos en dos partes donde la 1º será por carretera hasta llegar a </a:t>
            </a:r>
            <a:r>
              <a:rPr lang="es-ES" sz="24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Oreña</a:t>
            </a:r>
            <a:r>
              <a:rPr lang="es-ES" sz="24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y la 2º será una senda hasta llegar a nuestro destino.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20DF76B-468D-D7F6-8E4D-B5849CB9C474}"/>
              </a:ext>
            </a:extLst>
          </p:cNvPr>
          <p:cNvCxnSpPr/>
          <p:nvPr/>
        </p:nvCxnSpPr>
        <p:spPr>
          <a:xfrm>
            <a:off x="7620000" y="3670852"/>
            <a:ext cx="0" cy="169714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5232D15-966E-03AA-1FB3-F62D646CFD29}"/>
              </a:ext>
            </a:extLst>
          </p:cNvPr>
          <p:cNvCxnSpPr>
            <a:cxnSpLocks/>
          </p:cNvCxnSpPr>
          <p:nvPr/>
        </p:nvCxnSpPr>
        <p:spPr>
          <a:xfrm>
            <a:off x="10124661" y="5056135"/>
            <a:ext cx="0" cy="3118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486EEC0-115F-0EE3-76A4-E2E6994D7034}"/>
              </a:ext>
            </a:extLst>
          </p:cNvPr>
          <p:cNvCxnSpPr>
            <a:cxnSpLocks/>
          </p:cNvCxnSpPr>
          <p:nvPr/>
        </p:nvCxnSpPr>
        <p:spPr>
          <a:xfrm>
            <a:off x="7620000" y="5367992"/>
            <a:ext cx="25046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A6B9753-C04D-1002-0FD3-C4131CB93727}"/>
              </a:ext>
            </a:extLst>
          </p:cNvPr>
          <p:cNvSpPr txBox="1"/>
          <p:nvPr/>
        </p:nvSpPr>
        <p:spPr>
          <a:xfrm>
            <a:off x="7620000" y="5368428"/>
            <a:ext cx="291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Tramo1º: Carretera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950D41F-9A6E-E4D6-56BA-426A47B2BCED}"/>
              </a:ext>
            </a:extLst>
          </p:cNvPr>
          <p:cNvCxnSpPr>
            <a:cxnSpLocks/>
          </p:cNvCxnSpPr>
          <p:nvPr/>
        </p:nvCxnSpPr>
        <p:spPr>
          <a:xfrm>
            <a:off x="7712765" y="3425687"/>
            <a:ext cx="1159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63E174CF-159D-1CD2-47DB-6C3EC5ECBE38}"/>
              </a:ext>
            </a:extLst>
          </p:cNvPr>
          <p:cNvCxnSpPr>
            <a:cxnSpLocks/>
          </p:cNvCxnSpPr>
          <p:nvPr/>
        </p:nvCxnSpPr>
        <p:spPr>
          <a:xfrm flipH="1">
            <a:off x="7129670" y="1417983"/>
            <a:ext cx="17426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79E50C60-8ED3-AADC-72D3-050D75E88855}"/>
              </a:ext>
            </a:extLst>
          </p:cNvPr>
          <p:cNvCxnSpPr>
            <a:cxnSpLocks/>
          </p:cNvCxnSpPr>
          <p:nvPr/>
        </p:nvCxnSpPr>
        <p:spPr>
          <a:xfrm flipV="1">
            <a:off x="8872330" y="1417983"/>
            <a:ext cx="0" cy="20110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402CFCA-7B21-DC60-78E9-45CAC5639FE6}"/>
              </a:ext>
            </a:extLst>
          </p:cNvPr>
          <p:cNvSpPr txBox="1"/>
          <p:nvPr/>
        </p:nvSpPr>
        <p:spPr>
          <a:xfrm>
            <a:off x="8872330" y="2238825"/>
            <a:ext cx="275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 Black" panose="020B0A04020102020204" pitchFamily="34" charset="0"/>
              </a:rPr>
              <a:t>Tramo 2º: Senda</a:t>
            </a:r>
          </a:p>
        </p:txBody>
      </p:sp>
    </p:spTree>
    <p:extLst>
      <p:ext uri="{BB962C8B-B14F-4D97-AF65-F5344CB8AC3E}">
        <p14:creationId xmlns:p14="http://schemas.microsoft.com/office/powerpoint/2010/main" val="1419374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B7ED827-06A5-4778-9BB3-74A28B33D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BECA81C-4D92-4A79-B23F-C36986805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7460A4-2B8D-4636-AC17-9E915EEB2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883545"/>
            <a:ext cx="7783092" cy="510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76B952-2188-D98E-BF6D-4B3CFAAE049C}"/>
              </a:ext>
            </a:extLst>
          </p:cNvPr>
          <p:cNvSpPr txBox="1"/>
          <p:nvPr/>
        </p:nvSpPr>
        <p:spPr>
          <a:xfrm>
            <a:off x="1392932" y="2382360"/>
            <a:ext cx="6360785" cy="2880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bg2">
                  <a:lumMod val="75000"/>
                </a:schemeClr>
              </a:buClr>
            </a:pP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La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mejor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época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del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año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para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su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realización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será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en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primavera o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en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verano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ya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que se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podrá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observar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mejor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 la fauna y flora del </a:t>
            </a:r>
            <a:r>
              <a:rPr lang="en-US" sz="2800" dirty="0" err="1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ambiente</a:t>
            </a:r>
            <a:r>
              <a:rPr lang="en-U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.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0E745A-480F-491D-9241-B8456A4CB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4723" y="-37765"/>
            <a:ext cx="2031548" cy="6920499"/>
            <a:chOff x="9484723" y="-37765"/>
            <a:chExt cx="2031548" cy="6920499"/>
          </a:xfrm>
        </p:grpSpPr>
        <p:sp>
          <p:nvSpPr>
            <p:cNvPr id="77" name="Freeform 43">
              <a:extLst>
                <a:ext uri="{FF2B5EF4-FFF2-40B4-BE49-F238E27FC236}">
                  <a16:creationId xmlns:a16="http://schemas.microsoft.com/office/drawing/2014/main" id="{5CDF077C-FCBC-4DCD-97D7-FA3CBDA4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954" y="6319621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F8407DD0-FE6F-4B54-8F51-A5C9F01C3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9923" y="647403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2EF9CB74-080B-456A-AF99-1F2E39426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928" y="590960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B5B2FF09-14DB-4187-B87D-FEEC6B9AE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8009" y="671281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DAAA2100-4A9E-458F-B899-F00953C35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3856" y="607323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35A102A5-234C-4661-9A27-65BA104A9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234" y="618004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DF30E605-870B-4F23-B30C-63A803EED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6" y="64110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5B620F97-53D4-4871-A219-7BE759CEB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1265" y="664888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248268B-DBDD-435B-9FC4-F1AB803D9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724" y="597546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6">
              <a:extLst>
                <a:ext uri="{FF2B5EF4-FFF2-40B4-BE49-F238E27FC236}">
                  <a16:creationId xmlns:a16="http://schemas.microsoft.com/office/drawing/2014/main" id="{BE84F767-E660-4CF8-8148-737D4263D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41392" y="610783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8">
              <a:extLst>
                <a:ext uri="{FF2B5EF4-FFF2-40B4-BE49-F238E27FC236}">
                  <a16:creationId xmlns:a16="http://schemas.microsoft.com/office/drawing/2014/main" id="{ABC92BA6-13B6-4A73-A1D6-8694F94A2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39063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C5D6DB5B-1AE1-42B9-BDBB-F1028A87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9116" y="585999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2">
              <a:extLst>
                <a:ext uri="{FF2B5EF4-FFF2-40B4-BE49-F238E27FC236}">
                  <a16:creationId xmlns:a16="http://schemas.microsoft.com/office/drawing/2014/main" id="{357EC42A-F366-4308-AA1C-6E00D6711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9818" y="636908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0">
              <a:extLst>
                <a:ext uri="{FF2B5EF4-FFF2-40B4-BE49-F238E27FC236}">
                  <a16:creationId xmlns:a16="http://schemas.microsoft.com/office/drawing/2014/main" id="{401010FF-1613-47E6-A1D2-FA567E671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193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1">
              <a:extLst>
                <a:ext uri="{FF2B5EF4-FFF2-40B4-BE49-F238E27FC236}">
                  <a16:creationId xmlns:a16="http://schemas.microsoft.com/office/drawing/2014/main" id="{A1056807-6C09-4E59-9D21-C392E3B8C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87867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5">
              <a:extLst>
                <a:ext uri="{FF2B5EF4-FFF2-40B4-BE49-F238E27FC236}">
                  <a16:creationId xmlns:a16="http://schemas.microsoft.com/office/drawing/2014/main" id="{B50C3EF0-29C3-42E9-9229-28BB451E3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5206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26AB3EF2-FFFE-409A-9DF7-634F1DCB3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48916" y="664316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6E24A9DE-015B-4D82-B6EC-726E263A5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0719" y="5855932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80A9F317-9644-483B-B66B-C588197F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4649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BAE6DC-DAEB-4F56-9031-8AE62A3F3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4242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852FD12A-09F0-4A4B-92C6-6301727AD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7523" y="6757633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A82794BA-AD57-4DC6-A2C9-F837C3A29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5770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40740727-B2FE-420C-B281-66AAE814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9796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2E6ED706-36A1-4CD1-A4DC-F910FF5A6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72765" y="671872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6FFB562A-F6AA-4981-ADA1-A42BCA359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9770" y="6154290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4">
              <a:extLst>
                <a:ext uri="{FF2B5EF4-FFF2-40B4-BE49-F238E27FC236}">
                  <a16:creationId xmlns:a16="http://schemas.microsoft.com/office/drawing/2014/main" id="{5DB688C1-7FDF-416B-A3FA-E3AAC7F12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46698" y="6317918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9">
              <a:extLst>
                <a:ext uri="{FF2B5EF4-FFF2-40B4-BE49-F238E27FC236}">
                  <a16:creationId xmlns:a16="http://schemas.microsoft.com/office/drawing/2014/main" id="{5AFFA7DD-CB9A-4B19-A0F6-4DF53254D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97403" y="5908836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8">
              <a:extLst>
                <a:ext uri="{FF2B5EF4-FFF2-40B4-BE49-F238E27FC236}">
                  <a16:creationId xmlns:a16="http://schemas.microsoft.com/office/drawing/2014/main" id="{9012B69D-70E5-42A9-BF69-CE24ED3F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07076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9">
              <a:extLst>
                <a:ext uri="{FF2B5EF4-FFF2-40B4-BE49-F238E27FC236}">
                  <a16:creationId xmlns:a16="http://schemas.microsoft.com/office/drawing/2014/main" id="{EECEE66B-9286-4C9F-8DFD-844AD914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19448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476325B0-FAF7-4410-8E65-079CBE8C9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8566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E52FD192-9B05-4D6F-9B38-6915D1B3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98714" y="596917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1B9C489B-3BB6-4EA7-9421-917E2C48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45659" y="6352206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0">
              <a:extLst>
                <a:ext uri="{FF2B5EF4-FFF2-40B4-BE49-F238E27FC236}">
                  <a16:creationId xmlns:a16="http://schemas.microsoft.com/office/drawing/2014/main" id="{A5597A38-5C37-449D-A6B9-B7313A4BC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4670" y="606874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4E894A51-B4CA-44AE-ADA2-919055FCD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9123" y="663858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3A0E403-FEAB-42CA-9711-791738C5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26186" y="58747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15252FDE-8E7F-4F71-B0E4-3C23A94DD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3142" y="44646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1">
              <a:extLst>
                <a:ext uri="{FF2B5EF4-FFF2-40B4-BE49-F238E27FC236}">
                  <a16:creationId xmlns:a16="http://schemas.microsoft.com/office/drawing/2014/main" id="{5D0DF9D7-869D-4081-A481-B84414F8D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6111" y="60088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2">
              <a:extLst>
                <a:ext uri="{FF2B5EF4-FFF2-40B4-BE49-F238E27FC236}">
                  <a16:creationId xmlns:a16="http://schemas.microsoft.com/office/drawing/2014/main" id="{EB3626B8-D58F-4294-884A-C5D6345F9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3116" y="36453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53">
              <a:extLst>
                <a:ext uri="{FF2B5EF4-FFF2-40B4-BE49-F238E27FC236}">
                  <a16:creationId xmlns:a16="http://schemas.microsoft.com/office/drawing/2014/main" id="{3E9AE0A2-AD1E-48FC-B893-E6C54288A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4197" y="83965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4">
              <a:extLst>
                <a:ext uri="{FF2B5EF4-FFF2-40B4-BE49-F238E27FC236}">
                  <a16:creationId xmlns:a16="http://schemas.microsoft.com/office/drawing/2014/main" id="{AEC3C2D7-402D-43F2-974E-3AD1CA368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0044" y="200081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8">
              <a:extLst>
                <a:ext uri="{FF2B5EF4-FFF2-40B4-BE49-F238E27FC236}">
                  <a16:creationId xmlns:a16="http://schemas.microsoft.com/office/drawing/2014/main" id="{F0DB5415-1628-4222-99AE-03A79ABE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0422" y="30689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9">
              <a:extLst>
                <a:ext uri="{FF2B5EF4-FFF2-40B4-BE49-F238E27FC236}">
                  <a16:creationId xmlns:a16="http://schemas.microsoft.com/office/drawing/2014/main" id="{900B5950-5F06-4FD4-889D-32D892813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794" y="53794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0">
              <a:extLst>
                <a:ext uri="{FF2B5EF4-FFF2-40B4-BE49-F238E27FC236}">
                  <a16:creationId xmlns:a16="http://schemas.microsoft.com/office/drawing/2014/main" id="{E19F41AD-1AFF-4BAA-BD0C-F6EF83685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7453" y="69804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4">
              <a:extLst>
                <a:ext uri="{FF2B5EF4-FFF2-40B4-BE49-F238E27FC236}">
                  <a16:creationId xmlns:a16="http://schemas.microsoft.com/office/drawing/2014/main" id="{81AFDDB9-413F-41B7-93BF-108C8BE48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1912" y="10231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6">
              <a:extLst>
                <a:ext uri="{FF2B5EF4-FFF2-40B4-BE49-F238E27FC236}">
                  <a16:creationId xmlns:a16="http://schemas.microsoft.com/office/drawing/2014/main" id="{50176B68-8215-4FBF-8B0C-7060FECF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7580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BC3AD48F-0428-4888-8119-99FE4441E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25251" y="78476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0">
              <a:extLst>
                <a:ext uri="{FF2B5EF4-FFF2-40B4-BE49-F238E27FC236}">
                  <a16:creationId xmlns:a16="http://schemas.microsoft.com/office/drawing/2014/main" id="{C64C78F1-53FA-438A-9C28-669AE7EF0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05304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2">
              <a:extLst>
                <a:ext uri="{FF2B5EF4-FFF2-40B4-BE49-F238E27FC236}">
                  <a16:creationId xmlns:a16="http://schemas.microsoft.com/office/drawing/2014/main" id="{2E40D5B6-EC22-4A99-B6FD-5FED92721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816006" y="49593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0">
              <a:extLst>
                <a:ext uri="{FF2B5EF4-FFF2-40B4-BE49-F238E27FC236}">
                  <a16:creationId xmlns:a16="http://schemas.microsoft.com/office/drawing/2014/main" id="{93CA0E1C-732A-4AEC-A144-E8A06FF47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0237" y="887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1">
              <a:extLst>
                <a:ext uri="{FF2B5EF4-FFF2-40B4-BE49-F238E27FC236}">
                  <a16:creationId xmlns:a16="http://schemas.microsoft.com/office/drawing/2014/main" id="{32683CA7-AF89-4BDF-B446-9C68F06F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74055" y="6437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5">
              <a:extLst>
                <a:ext uri="{FF2B5EF4-FFF2-40B4-BE49-F238E27FC236}">
                  <a16:creationId xmlns:a16="http://schemas.microsoft.com/office/drawing/2014/main" id="{914ED512-B217-4BA8-A0A9-F4EB39A6A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61394" y="4140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1">
              <a:extLst>
                <a:ext uri="{FF2B5EF4-FFF2-40B4-BE49-F238E27FC236}">
                  <a16:creationId xmlns:a16="http://schemas.microsoft.com/office/drawing/2014/main" id="{44BF35CF-DE2F-4D7C-B703-15B7833B2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509744" y="816662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F933CABA-2F49-4AE6-A87C-F9040DED7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46802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5857909E-1974-4140-B40C-DFF59781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0732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8">
              <a:extLst>
                <a:ext uri="{FF2B5EF4-FFF2-40B4-BE49-F238E27FC236}">
                  <a16:creationId xmlns:a16="http://schemas.microsoft.com/office/drawing/2014/main" id="{5D07D1FB-2240-42B1-BA7A-2FDEF5CAF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4146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A2EE5B90-5282-435E-A11C-5350E023F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5976" y="83151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BF1B6CE4-290D-4411-8CF7-2AF2FA6D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11853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4DA79AF5-0968-4050-A9CC-0C9D63CF5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1887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8359FC94-D77F-43EE-B561-A4AD990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65879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E3F8C8E1-991B-41DA-BDFB-6B5F0E726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8848" y="890462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FA9CF749-A1FB-4BDD-9F3C-F7A3C40E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5853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4">
              <a:extLst>
                <a:ext uri="{FF2B5EF4-FFF2-40B4-BE49-F238E27FC236}">
                  <a16:creationId xmlns:a16="http://schemas.microsoft.com/office/drawing/2014/main" id="{F6BC055F-DB23-4077-9083-3E477EA91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2781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9E79616D-FA98-482F-A0BE-D8B042BB8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16767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8">
              <a:extLst>
                <a:ext uri="{FF2B5EF4-FFF2-40B4-BE49-F238E27FC236}">
                  <a16:creationId xmlns:a16="http://schemas.microsoft.com/office/drawing/2014/main" id="{E94323F7-149F-4956-BEE9-1761D651A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73159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9">
              <a:extLst>
                <a:ext uri="{FF2B5EF4-FFF2-40B4-BE49-F238E27FC236}">
                  <a16:creationId xmlns:a16="http://schemas.microsoft.com/office/drawing/2014/main" id="{D44BFE09-8F5C-407D-AC49-77A1057B1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85531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4">
              <a:extLst>
                <a:ext uri="{FF2B5EF4-FFF2-40B4-BE49-F238E27FC236}">
                  <a16:creationId xmlns:a16="http://schemas.microsoft.com/office/drawing/2014/main" id="{8E905BEA-A6A1-4742-9C36-E60D21994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54649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6">
              <a:extLst>
                <a:ext uri="{FF2B5EF4-FFF2-40B4-BE49-F238E27FC236}">
                  <a16:creationId xmlns:a16="http://schemas.microsoft.com/office/drawing/2014/main" id="{94D27BB9-4387-46C4-8954-1975C0E65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64618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6">
              <a:extLst>
                <a:ext uri="{FF2B5EF4-FFF2-40B4-BE49-F238E27FC236}">
                  <a16:creationId xmlns:a16="http://schemas.microsoft.com/office/drawing/2014/main" id="{F8F7797C-C9E4-4550-A4D7-B67C11552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00317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0">
              <a:extLst>
                <a:ext uri="{FF2B5EF4-FFF2-40B4-BE49-F238E27FC236}">
                  <a16:creationId xmlns:a16="http://schemas.microsoft.com/office/drawing/2014/main" id="{FB97CF69-925A-4B93-A8C0-02D46F3DF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78041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2">
              <a:extLst>
                <a:ext uri="{FF2B5EF4-FFF2-40B4-BE49-F238E27FC236}">
                  <a16:creationId xmlns:a16="http://schemas.microsoft.com/office/drawing/2014/main" id="{8BC88327-72BA-484F-B99B-7810D5949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88743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36737585-496C-44B3-8943-00073B25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490433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564893A3-1611-DE0E-715D-7457CD8A1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9" r="16982" b="-2"/>
          <a:stretch/>
        </p:blipFill>
        <p:spPr>
          <a:xfrm>
            <a:off x="8464920" y="876300"/>
            <a:ext cx="3727080" cy="2556305"/>
          </a:xfrm>
          <a:prstGeom prst="rect">
            <a:avLst/>
          </a:prstGeom>
        </p:spPr>
      </p:pic>
      <p:pic>
        <p:nvPicPr>
          <p:cNvPr id="6" name="Imagen 5" descr="Un campo verde&#10;&#10;Descripción generada automáticamente">
            <a:extLst>
              <a:ext uri="{FF2B5EF4-FFF2-40B4-BE49-F238E27FC236}">
                <a16:creationId xmlns:a16="http://schemas.microsoft.com/office/drawing/2014/main" id="{6F5D0801-0484-4C33-402F-775B4667F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r="40831" b="-1"/>
          <a:stretch/>
        </p:blipFill>
        <p:spPr>
          <a:xfrm>
            <a:off x="8464920" y="3432519"/>
            <a:ext cx="3727080" cy="25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6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B6ED27-7579-0DE4-FF71-1A666BCB72E2}"/>
              </a:ext>
            </a:extLst>
          </p:cNvPr>
          <p:cNvSpPr txBox="1"/>
          <p:nvPr/>
        </p:nvSpPr>
        <p:spPr>
          <a:xfrm>
            <a:off x="3531704" y="886317"/>
            <a:ext cx="5128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Los aspectos históricos que caben a resaltar de esta ruta son: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F2F1EF-BDDC-7EC4-FE76-56B61E800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" y="2703443"/>
            <a:ext cx="5048953" cy="31092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6758653-82CF-C88C-E5F4-73FDDAFC1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8" y="2703443"/>
            <a:ext cx="3557777" cy="310921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6F04D2-E96D-24D9-4BEB-6F0B52B5D969}"/>
              </a:ext>
            </a:extLst>
          </p:cNvPr>
          <p:cNvSpPr txBox="1"/>
          <p:nvPr/>
        </p:nvSpPr>
        <p:spPr>
          <a:xfrm>
            <a:off x="1272269" y="5901096"/>
            <a:ext cx="397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latin typeface="Arial Black" panose="020B0A04020102020204" pitchFamily="34" charset="0"/>
              </a:rPr>
              <a:t>Iglesia de San Pedro S. XVII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11E570-4FB7-7507-5533-0E83F7A01595}"/>
              </a:ext>
            </a:extLst>
          </p:cNvPr>
          <p:cNvSpPr txBox="1"/>
          <p:nvPr/>
        </p:nvSpPr>
        <p:spPr>
          <a:xfrm>
            <a:off x="6559828" y="5901096"/>
            <a:ext cx="376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latin typeface="Arial Black" panose="020B0A04020102020204" pitchFamily="34" charset="0"/>
              </a:rPr>
              <a:t>Iglesia del Sagrado Corazón</a:t>
            </a:r>
          </a:p>
        </p:txBody>
      </p:sp>
    </p:spTree>
    <p:extLst>
      <p:ext uri="{BB962C8B-B14F-4D97-AF65-F5344CB8AC3E}">
        <p14:creationId xmlns:p14="http://schemas.microsoft.com/office/powerpoint/2010/main" val="82252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CA650C-B3B4-D5B2-D293-940536773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86" y="1546799"/>
            <a:ext cx="3916014" cy="40559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D6230F-AB88-6EC7-D290-D05BA5D7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45" y="1616772"/>
            <a:ext cx="4055964" cy="39160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22398A-B8A2-C256-D1ED-2957A0105AEF}"/>
              </a:ext>
            </a:extLst>
          </p:cNvPr>
          <p:cNvSpPr txBox="1"/>
          <p:nvPr/>
        </p:nvSpPr>
        <p:spPr>
          <a:xfrm>
            <a:off x="2835965" y="316437"/>
            <a:ext cx="5881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/>
                </a:solidFill>
                <a:latin typeface="Cooper Black" panose="0208090404030B020404" pitchFamily="18" charset="0"/>
                <a:ea typeface="+mj-ea"/>
                <a:cs typeface="+mj-cs"/>
              </a:rPr>
              <a:t>Los aspectos artísticos más importantes de la ruta son: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3F0F59-40F1-5F37-851B-84407C69BC48}"/>
              </a:ext>
            </a:extLst>
          </p:cNvPr>
          <p:cNvSpPr txBox="1"/>
          <p:nvPr/>
        </p:nvSpPr>
        <p:spPr>
          <a:xfrm>
            <a:off x="542511" y="5532788"/>
            <a:ext cx="4055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 Black" panose="020B0A04020102020204" pitchFamily="34" charset="0"/>
              </a:rPr>
              <a:t>La cala situada en el punto de llegada,  donde podrás disfrutar de un buen baño y de observar la vida marina de la zona (tipos de algas, cefalópodos, peces, crustáceos…)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EBE61D-23E6-E49A-CFB8-1BAAF4433835}"/>
              </a:ext>
            </a:extLst>
          </p:cNvPr>
          <p:cNvSpPr txBox="1"/>
          <p:nvPr/>
        </p:nvSpPr>
        <p:spPr>
          <a:xfrm>
            <a:off x="6949921" y="5640509"/>
            <a:ext cx="3857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Arial Black" panose="020B0A04020102020204" pitchFamily="34" charset="0"/>
              </a:rPr>
              <a:t>El mirador situado en el punto de llegada donde podrás observar maravillosas vistas y disfrutar del medio ambiente</a:t>
            </a:r>
          </a:p>
        </p:txBody>
      </p:sp>
    </p:spTree>
    <p:extLst>
      <p:ext uri="{BB962C8B-B14F-4D97-AF65-F5344CB8AC3E}">
        <p14:creationId xmlns:p14="http://schemas.microsoft.com/office/powerpoint/2010/main" val="2521997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BB89CED-665C-94DC-68FA-1CAB161C08CD}"/>
              </a:ext>
            </a:extLst>
          </p:cNvPr>
          <p:cNvSpPr/>
          <p:nvPr/>
        </p:nvSpPr>
        <p:spPr>
          <a:xfrm>
            <a:off x="1190450" y="1056649"/>
            <a:ext cx="98110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¡Espero que te animes y disfrutes de hacerla!</a:t>
            </a:r>
          </a:p>
        </p:txBody>
      </p:sp>
      <p:pic>
        <p:nvPicPr>
          <p:cNvPr id="1026" name="Picture 2" descr="Resultado de imagen de emoticonos felices">
            <a:extLst>
              <a:ext uri="{FF2B5EF4-FFF2-40B4-BE49-F238E27FC236}">
                <a16:creationId xmlns:a16="http://schemas.microsoft.com/office/drawing/2014/main" id="{7494A5CE-B2A6-F03C-2EB2-6C89E41A5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4284"/>
            <a:ext cx="3669157" cy="22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emoticonos felices">
            <a:extLst>
              <a:ext uri="{FF2B5EF4-FFF2-40B4-BE49-F238E27FC236}">
                <a16:creationId xmlns:a16="http://schemas.microsoft.com/office/drawing/2014/main" id="{5AAE06DA-F6A4-5DC4-3DE4-552BD63F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843" y="3224284"/>
            <a:ext cx="2205109" cy="22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04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300</Words>
  <Application>Microsoft Office PowerPoint</Application>
  <PresentationFormat>Panorámica</PresentationFormat>
  <Paragraphs>25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Algerian</vt:lpstr>
      <vt:lpstr>Arial</vt:lpstr>
      <vt:lpstr>Arial Black</vt:lpstr>
      <vt:lpstr>Avenir Next LT Pro</vt:lpstr>
      <vt:lpstr>Cooper Black</vt:lpstr>
      <vt:lpstr>Modern Love</vt:lpstr>
      <vt:lpstr>BohemianVTI</vt:lpstr>
      <vt:lpstr>Ruta `La Canaleja´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Ruta `La Canaleja´</dc:title>
  <dc:creator>Carlos Valdés Barquin</dc:creator>
  <cp:lastModifiedBy>Carlos Valdés Barquin</cp:lastModifiedBy>
  <cp:revision>4</cp:revision>
  <dcterms:created xsi:type="dcterms:W3CDTF">2022-11-20T12:44:40Z</dcterms:created>
  <dcterms:modified xsi:type="dcterms:W3CDTF">2022-11-27T12:36:35Z</dcterms:modified>
</cp:coreProperties>
</file>